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8" r:id="rId2"/>
    <p:sldId id="260" r:id="rId3"/>
    <p:sldId id="259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F3734-3B23-4AB8-963C-E1FF6B3CCBB3}" type="datetimeFigureOut">
              <a:rPr lang="en-GB" smtClean="0"/>
              <a:t>22/09/2016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1CF24-27A8-45FA-B624-8D4D78CD8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484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DDEF4-C2E0-469D-ADE3-EAE7D1142888}" type="slidenum">
              <a:rPr kumimoji="0" lang="en-GB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7222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A29C58-40B5-45AC-A909-F71A2C6586A3}" type="slidenum">
              <a:rPr kumimoji="0" lang="en-GB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240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B68D689-23E8-474E-8E4D-3D25EA8F6167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B9CEDFC-E4D1-4F52-8861-80BBBCA1D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43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B68D689-23E8-474E-8E4D-3D25EA8F6167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B9CEDFC-E4D1-4F52-8861-80BBBCA1D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6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B68D689-23E8-474E-8E4D-3D25EA8F6167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B9CEDFC-E4D1-4F52-8861-80BBBCA1D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B68D689-23E8-474E-8E4D-3D25EA8F6167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B9CEDFC-E4D1-4F52-8861-80BBBCA1D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04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B68D689-23E8-474E-8E4D-3D25EA8F6167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B9CEDFC-E4D1-4F52-8861-80BBBCA1D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2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B68D689-23E8-474E-8E4D-3D25EA8F6167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B9CEDFC-E4D1-4F52-8861-80BBBCA1D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6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B68D689-23E8-474E-8E4D-3D25EA8F6167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B9CEDFC-E4D1-4F52-8861-80BBBCA1D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8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B68D689-23E8-474E-8E4D-3D25EA8F6167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B9CEDFC-E4D1-4F52-8861-80BBBCA1D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8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B68D689-23E8-474E-8E4D-3D25EA8F6167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B9CEDFC-E4D1-4F52-8861-80BBBCA1D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4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B68D689-23E8-474E-8E4D-3D25EA8F6167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B9CEDFC-E4D1-4F52-8861-80BBBCA1D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6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B68D689-23E8-474E-8E4D-3D25EA8F6167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B9CEDFC-E4D1-4F52-8861-80BBBCA1D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1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beecld.co.uk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3" y="332657"/>
            <a:ext cx="253576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C:\Users\user\AppData\Local\Microsoft\Windows\INetCacheContent.Word\swoosh_dark-01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987" y="2147570"/>
            <a:ext cx="7642013" cy="4710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NS4P Ind Standard HR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5877273"/>
            <a:ext cx="2626360" cy="8553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551040" y="6462000"/>
            <a:ext cx="8640960" cy="2240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800" dirty="0">
                <a:effectLst/>
                <a:latin typeface="Trebuchet MS"/>
                <a:ea typeface="Calibri"/>
                <a:cs typeface="Times New Roman"/>
              </a:rPr>
              <a:t>Beehive Coaching and Leadership Development Ltd, PO Box 213, Conwy, LL30 9FX, </a:t>
            </a:r>
            <a:r>
              <a:rPr lang="en-GB" sz="800" u="sng" dirty="0">
                <a:solidFill>
                  <a:srgbClr val="0563C1"/>
                </a:solidFill>
                <a:effectLst/>
                <a:latin typeface="Trebuchet MS"/>
                <a:ea typeface="Calibri"/>
                <a:cs typeface="Times New Roman"/>
                <a:hlinkClick r:id="rId16"/>
              </a:rPr>
              <a:t>www.beecld.co.uk</a:t>
            </a:r>
            <a:r>
              <a:rPr lang="en-GB" sz="800" dirty="0">
                <a:effectLst/>
                <a:latin typeface="Trebuchet MS"/>
                <a:ea typeface="Calibri"/>
                <a:cs typeface="Times New Roman"/>
              </a:rPr>
              <a:t>; 07780606307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220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631504" y="836712"/>
            <a:ext cx="8229600" cy="1143000"/>
          </a:xfrm>
        </p:spPr>
        <p:txBody>
          <a:bodyPr/>
          <a:lstStyle/>
          <a:p>
            <a:pPr algn="ctr"/>
            <a:r>
              <a:rPr lang="en-GB" altLang="en-US" sz="4000" b="1">
                <a:solidFill>
                  <a:srgbClr val="808000"/>
                </a:solidFill>
              </a:rPr>
              <a:t>The Aim of Human Performance</a:t>
            </a:r>
            <a:endParaRPr lang="en-GB" altLang="en-US" sz="4000" b="1" dirty="0">
              <a:solidFill>
                <a:srgbClr val="808000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sz="half" idx="1"/>
          </p:nvPr>
        </p:nvSpPr>
        <p:spPr>
          <a:xfrm>
            <a:off x="2351088" y="1527175"/>
            <a:ext cx="7345362" cy="3989388"/>
          </a:xfrm>
        </p:spPr>
        <p:txBody>
          <a:bodyPr/>
          <a:lstStyle/>
          <a:p>
            <a:endParaRPr lang="en-GB">
              <a:solidFill>
                <a:srgbClr val="808000"/>
              </a:solidFill>
            </a:endParaRPr>
          </a:p>
          <a:p>
            <a:pPr marL="0" indent="0" algn="ctr">
              <a:buNone/>
            </a:pPr>
            <a:r>
              <a:rPr lang="en-GB">
                <a:solidFill>
                  <a:srgbClr val="808000"/>
                </a:solidFill>
              </a:rPr>
              <a:t>‘Human Performance focuses on both </a:t>
            </a:r>
            <a:r>
              <a:rPr lang="en-GB">
                <a:solidFill>
                  <a:srgbClr val="FF0000"/>
                </a:solidFill>
              </a:rPr>
              <a:t>reducing errors</a:t>
            </a:r>
            <a:r>
              <a:rPr lang="en-GB">
                <a:solidFill>
                  <a:srgbClr val="808000"/>
                </a:solidFill>
              </a:rPr>
              <a:t> and </a:t>
            </a:r>
            <a:r>
              <a:rPr lang="en-GB">
                <a:solidFill>
                  <a:srgbClr val="FF0000"/>
                </a:solidFill>
              </a:rPr>
              <a:t>managing defences</a:t>
            </a:r>
            <a:r>
              <a:rPr lang="en-GB">
                <a:solidFill>
                  <a:srgbClr val="808000"/>
                </a:solidFill>
              </a:rPr>
              <a:t> to create immunity from significant events’</a:t>
            </a:r>
          </a:p>
          <a:p>
            <a:endParaRPr lang="en-GB">
              <a:solidFill>
                <a:srgbClr val="808000"/>
              </a:solidFill>
            </a:endParaRPr>
          </a:p>
          <a:p>
            <a:pPr marL="0" indent="0" algn="ctr">
              <a:buNone/>
            </a:pPr>
            <a:r>
              <a:rPr lang="en-GB">
                <a:solidFill>
                  <a:srgbClr val="808000"/>
                </a:solidFill>
              </a:rPr>
              <a:t>(UK Nuclear Human Performance Forum)</a:t>
            </a:r>
            <a:endParaRPr lang="en-GB" dirty="0">
              <a:solidFill>
                <a:srgbClr val="8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973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theclio.com/web/ul/10682.164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604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97712" y="1124744"/>
            <a:ext cx="515743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Three Mile Island</a:t>
            </a:r>
          </a:p>
        </p:txBody>
      </p:sp>
      <p:sp>
        <p:nvSpPr>
          <p:cNvPr id="5" name="Rectangle 4"/>
          <p:cNvSpPr/>
          <p:nvPr/>
        </p:nvSpPr>
        <p:spPr>
          <a:xfrm>
            <a:off x="4038170" y="1916832"/>
            <a:ext cx="416620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Power station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76848">
            <a:off x="3035300" y="2932113"/>
            <a:ext cx="26479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6706">
            <a:off x="7951788" y="1946275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0083">
            <a:off x="2906713" y="3201988"/>
            <a:ext cx="6908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6" y="567234"/>
            <a:ext cx="47720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9" y="4360863"/>
            <a:ext cx="29051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4754564"/>
            <a:ext cx="1970088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44040">
            <a:off x="2662239" y="4862514"/>
            <a:ext cx="25241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63118">
            <a:off x="8056563" y="3019426"/>
            <a:ext cx="16192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7" name="Audio 14">
            <a:hlinkClick r:id="" action="ppaction://media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8189245"/>
      </p:ext>
    </p:extLst>
  </p:cSld>
  <p:clrMapOvr>
    <a:masterClrMapping/>
  </p:clrMapOvr>
  <p:transition spd="slow" advTm="5831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620688"/>
            <a:ext cx="8229600" cy="1143000"/>
          </a:xfrm>
        </p:spPr>
        <p:txBody>
          <a:bodyPr/>
          <a:lstStyle/>
          <a:p>
            <a:br>
              <a:rPr lang="en-GB" dirty="0">
                <a:solidFill>
                  <a:srgbClr val="808000"/>
                </a:solidFill>
              </a:rPr>
            </a:br>
            <a:r>
              <a:rPr lang="en-GB" dirty="0">
                <a:solidFill>
                  <a:srgbClr val="808000"/>
                </a:solidFill>
              </a:rPr>
              <a:t>Human Performance Equation</a:t>
            </a:r>
            <a:br>
              <a:rPr lang="en-GB" dirty="0">
                <a:solidFill>
                  <a:srgbClr val="808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b="1" i="1" dirty="0">
                <a:solidFill>
                  <a:srgbClr val="FF0000"/>
                </a:solidFill>
              </a:rPr>
              <a:t>Re + </a:t>
            </a:r>
            <a:r>
              <a:rPr lang="en-GB" b="1" i="1" dirty="0" err="1">
                <a:solidFill>
                  <a:srgbClr val="FF0000"/>
                </a:solidFill>
              </a:rPr>
              <a:t>Md</a:t>
            </a:r>
            <a:r>
              <a:rPr lang="en-GB" b="1" i="1" dirty="0">
                <a:solidFill>
                  <a:srgbClr val="FF0000"/>
                </a:solidFill>
              </a:rPr>
              <a:t> </a:t>
            </a:r>
            <a:r>
              <a:rPr lang="en-GB" b="1" dirty="0">
                <a:solidFill>
                  <a:srgbClr val="FF0000"/>
                </a:solidFill>
              </a:rPr>
              <a:t>= Ø</a:t>
            </a:r>
            <a:r>
              <a:rPr lang="en-GB" b="1" i="1" dirty="0">
                <a:solidFill>
                  <a:srgbClr val="FF0000"/>
                </a:solidFill>
              </a:rPr>
              <a:t>E</a:t>
            </a:r>
          </a:p>
          <a:p>
            <a:pPr marL="0" indent="0" algn="ctr">
              <a:buNone/>
            </a:pPr>
            <a:endParaRPr lang="en-GB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GB" dirty="0">
                <a:solidFill>
                  <a:srgbClr val="808000"/>
                </a:solidFill>
              </a:rPr>
              <a:t>   Reducing active errors (</a:t>
            </a:r>
            <a:r>
              <a:rPr lang="en-GB" dirty="0">
                <a:solidFill>
                  <a:srgbClr val="FF0000"/>
                </a:solidFill>
              </a:rPr>
              <a:t>Re</a:t>
            </a:r>
            <a:r>
              <a:rPr lang="en-GB" dirty="0">
                <a:solidFill>
                  <a:srgbClr val="808000"/>
                </a:solidFill>
              </a:rPr>
              <a:t>) and Managing defences (</a:t>
            </a:r>
            <a:r>
              <a:rPr lang="en-GB" dirty="0" err="1">
                <a:solidFill>
                  <a:srgbClr val="FF0000"/>
                </a:solidFill>
              </a:rPr>
              <a:t>Md</a:t>
            </a:r>
            <a:r>
              <a:rPr lang="en-GB" dirty="0">
                <a:solidFill>
                  <a:srgbClr val="808000"/>
                </a:solidFill>
              </a:rPr>
              <a:t>) will lead to the absence of Events caused by human error (</a:t>
            </a:r>
            <a:r>
              <a:rPr lang="en-GB" dirty="0">
                <a:solidFill>
                  <a:srgbClr val="FF0000"/>
                </a:solidFill>
              </a:rPr>
              <a:t>ØE</a:t>
            </a:r>
            <a:r>
              <a:rPr lang="en-GB" dirty="0">
                <a:solidFill>
                  <a:srgbClr val="808000"/>
                </a:solidFill>
              </a:rPr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940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524000" y="188914"/>
            <a:ext cx="8229600" cy="866775"/>
          </a:xfrm>
        </p:spPr>
        <p:txBody>
          <a:bodyPr/>
          <a:lstStyle/>
          <a:p>
            <a:r>
              <a:rPr lang="en-GB" altLang="en-US" sz="4000" dirty="0">
                <a:solidFill>
                  <a:srgbClr val="808000"/>
                </a:solidFill>
              </a:rPr>
              <a:t>Human Performance principles: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24114" y="1125539"/>
            <a:ext cx="6911975" cy="398938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808000"/>
                </a:solidFill>
              </a:rPr>
              <a:t>People are fallible – even the best make mistakes</a:t>
            </a:r>
            <a:endParaRPr lang="en-GB" sz="2400" dirty="0">
              <a:solidFill>
                <a:srgbClr val="80800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808000"/>
                </a:solidFill>
              </a:rPr>
              <a:t>Error likely situations are - predictable, manageable and preventable</a:t>
            </a:r>
            <a:endParaRPr lang="en-GB" sz="2400" dirty="0">
              <a:solidFill>
                <a:srgbClr val="80800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808000"/>
                </a:solidFill>
              </a:rPr>
              <a:t>Behaviors are influenced by - </a:t>
            </a:r>
            <a:r>
              <a:rPr lang="en-US" sz="2400" dirty="0" err="1">
                <a:solidFill>
                  <a:srgbClr val="808000"/>
                </a:solidFill>
              </a:rPr>
              <a:t>organisational</a:t>
            </a:r>
            <a:r>
              <a:rPr lang="en-US" sz="2400" dirty="0">
                <a:solidFill>
                  <a:srgbClr val="808000"/>
                </a:solidFill>
              </a:rPr>
              <a:t> processes and values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808000"/>
                </a:solidFill>
              </a:rPr>
              <a:t>People achieve high levels of performance - largely through encouragement and reinforcement</a:t>
            </a:r>
            <a:endParaRPr lang="en-GB" sz="2400" dirty="0">
              <a:solidFill>
                <a:srgbClr val="80800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808000"/>
                </a:solidFill>
              </a:rPr>
              <a:t>Events can be avoided by - understanding the reasons mistakes happen and applying the lessons learned</a:t>
            </a:r>
            <a:endParaRPr lang="en-GB" sz="2400" dirty="0">
              <a:solidFill>
                <a:srgbClr val="808000"/>
              </a:solidFill>
            </a:endParaRP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31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8.2|3.5|5.5|4.4|3.5|5.1|1.2"/>
</p:tagLst>
</file>

<file path=ppt/theme/theme1.xml><?xml version="1.0" encoding="utf-8"?>
<a:theme xmlns:a="http://schemas.openxmlformats.org/drawingml/2006/main" name="Beehive HP Fundementals New form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Widescreen</PresentationFormat>
  <Paragraphs>20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ＭＳ Ｐゴシック</vt:lpstr>
      <vt:lpstr>Arial</vt:lpstr>
      <vt:lpstr>Calibri</vt:lpstr>
      <vt:lpstr>Times New Roman</vt:lpstr>
      <vt:lpstr>Trebuchet MS</vt:lpstr>
      <vt:lpstr>Beehive HP Fundementals New format</vt:lpstr>
      <vt:lpstr>The Aim of Human Performance</vt:lpstr>
      <vt:lpstr>PowerPoint Presentation</vt:lpstr>
      <vt:lpstr> Human Performance Equation </vt:lpstr>
      <vt:lpstr>Human Performance principles: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Aim of Human Performance</dc:title>
  <dc:creator>Sara Lodge</dc:creator>
  <cp:lastModifiedBy>Sara Lodge</cp:lastModifiedBy>
  <cp:revision>1</cp:revision>
  <dcterms:created xsi:type="dcterms:W3CDTF">2016-09-22T14:47:50Z</dcterms:created>
  <dcterms:modified xsi:type="dcterms:W3CDTF">2016-09-22T14:48:20Z</dcterms:modified>
</cp:coreProperties>
</file>